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Bebas Neue Bold" panose="020B0604020202020204" charset="0"/>
      <p:regular r:id="rId20"/>
    </p:embeddedFont>
    <p:embeddedFont>
      <p:font typeface="Playfair Display" panose="00000500000000000000" pitchFamily="2" charset="0"/>
      <p:regular r:id="rId21"/>
    </p:embeddedFont>
    <p:embeddedFont>
      <p:font typeface="Playfair Display Bold" panose="020B0604020202020204" charset="0"/>
      <p:regular r:id="rId22"/>
    </p:embeddedFont>
    <p:embeddedFont>
      <p:font typeface="Playfair Display Italics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13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mandeep0110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hyperlink" Target="https://www.linkedin.com/in/mandeep011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mandeep0110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www.linkedin.com/in/mandeep0110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hyperlink" Target="https://www.linkedin.com/in/mandeep0110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hyperlink" Target="https://www.linkedin.com/in/mandeep011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png"/><Relationship Id="rId4" Type="http://schemas.openxmlformats.org/officeDocument/2006/relationships/hyperlink" Target="https://www.linkedin.com/in/mandeep0110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deep01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deep01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www.linkedin.com/in/mandeep0110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linkedin.com/in/mandeep011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ndeep0110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rive.google.com/drive/folders/1feFkClnYME7Be3kjmz-TD2PV1uVkXNA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mandeep0110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mandeep0110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mandeep0110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www.linkedin.com/in/mandeep0110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hyperlink" Target="https://www.linkedin.com/in/mandeep011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www.linkedin.com/in/mandeep0110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549" b="-1076"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7579206" y="793161"/>
            <a:ext cx="16011667" cy="918611"/>
          </a:xfrm>
          <a:prstGeom prst="rect">
            <a:avLst/>
          </a:prstGeom>
          <a:solidFill>
            <a:srgbClr val="062539"/>
          </a:solidFill>
        </p:spPr>
      </p:sp>
      <p:sp>
        <p:nvSpPr>
          <p:cNvPr id="4" name="Freeform 4"/>
          <p:cNvSpPr/>
          <p:nvPr/>
        </p:nvSpPr>
        <p:spPr>
          <a:xfrm rot="-5400000">
            <a:off x="-1360801" y="1735839"/>
            <a:ext cx="3574856" cy="651384"/>
          </a:xfrm>
          <a:custGeom>
            <a:avLst/>
            <a:gdLst/>
            <a:ahLst/>
            <a:cxnLst/>
            <a:rect l="l" t="t" r="r" b="b"/>
            <a:pathLst>
              <a:path w="3574856" h="651384">
                <a:moveTo>
                  <a:pt x="0" y="0"/>
                </a:moveTo>
                <a:lnTo>
                  <a:pt x="3574857" y="0"/>
                </a:lnTo>
                <a:lnTo>
                  <a:pt x="3574857" y="651384"/>
                </a:lnTo>
                <a:lnTo>
                  <a:pt x="0" y="6513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2744600" y="2184949"/>
            <a:ext cx="2474602" cy="21498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6" name="Group 6"/>
          <p:cNvGrpSpPr/>
          <p:nvPr/>
        </p:nvGrpSpPr>
        <p:grpSpPr>
          <a:xfrm>
            <a:off x="-296330" y="9258300"/>
            <a:ext cx="1182263" cy="1299350"/>
            <a:chOff x="0" y="0"/>
            <a:chExt cx="1576351" cy="1732467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576351" cy="173246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8" name="Freeform 8"/>
            <p:cNvSpPr/>
            <p:nvPr/>
          </p:nvSpPr>
          <p:spPr>
            <a:xfrm>
              <a:off x="630466" y="365451"/>
              <a:ext cx="666955" cy="666955"/>
            </a:xfrm>
            <a:custGeom>
              <a:avLst/>
              <a:gdLst/>
              <a:ahLst/>
              <a:cxnLst/>
              <a:rect l="l" t="t" r="r" b="b"/>
              <a:pathLst>
                <a:path w="666955" h="666955">
                  <a:moveTo>
                    <a:pt x="0" y="0"/>
                  </a:moveTo>
                  <a:lnTo>
                    <a:pt x="666955" y="0"/>
                  </a:lnTo>
                  <a:lnTo>
                    <a:pt x="666955" y="666955"/>
                  </a:lnTo>
                  <a:lnTo>
                    <a:pt x="0" y="66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2744600" y="2520455"/>
            <a:ext cx="10761765" cy="195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79"/>
              </a:lnSpc>
              <a:spcBef>
                <a:spcPct val="0"/>
              </a:spcBef>
            </a:pPr>
            <a:r>
              <a:rPr lang="en-US" sz="11199" b="1" dirty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Jenson USA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744600" y="4563110"/>
            <a:ext cx="26417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Sales Insights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FFFFFF"/>
                  </a:solidFill>
                  <a:latin typeface="Playfair Display"/>
                  <a:ea typeface="Playfair Display"/>
                  <a:cs typeface="Playfair Display"/>
                  <a:sym typeface="Playfair Display"/>
                </a:rPr>
                <a:t>Mandeep Kumar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142277" y="6655760"/>
            <a:ext cx="3852466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Exploring Performance, Sales, </a:t>
            </a:r>
          </a:p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and Insights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8" name="TextBox 1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7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2501"/>
            <a:ext cx="12852471" cy="2554429"/>
          </a:xfrm>
          <a:custGeom>
            <a:avLst/>
            <a:gdLst/>
            <a:ahLst/>
            <a:cxnLst/>
            <a:rect l="l" t="t" r="r" b="b"/>
            <a:pathLst>
              <a:path w="12852471" h="2554429">
                <a:moveTo>
                  <a:pt x="0" y="0"/>
                </a:moveTo>
                <a:lnTo>
                  <a:pt x="12852472" y="0"/>
                </a:lnTo>
                <a:lnTo>
                  <a:pt x="12852472" y="2554429"/>
                </a:lnTo>
                <a:lnTo>
                  <a:pt x="0" y="25544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54259" y="2438951"/>
            <a:ext cx="1066231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names of staff members who have not made any sales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2501"/>
            <a:ext cx="11301259" cy="2641669"/>
          </a:xfrm>
          <a:custGeom>
            <a:avLst/>
            <a:gdLst/>
            <a:ahLst/>
            <a:cxnLst/>
            <a:rect l="l" t="t" r="r" b="b"/>
            <a:pathLst>
              <a:path w="11301259" h="264166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30600" y="2438951"/>
            <a:ext cx="9309629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top 3 most sold products in terms of quantity.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2501"/>
            <a:ext cx="11301259" cy="2641669"/>
          </a:xfrm>
          <a:custGeom>
            <a:avLst/>
            <a:gdLst/>
            <a:ahLst/>
            <a:cxnLst/>
            <a:rect l="l" t="t" r="r" b="b"/>
            <a:pathLst>
              <a:path w="11301259" h="2641669">
                <a:moveTo>
                  <a:pt x="0" y="0"/>
                </a:moveTo>
                <a:lnTo>
                  <a:pt x="11301259" y="0"/>
                </a:lnTo>
                <a:lnTo>
                  <a:pt x="11301259" y="2641669"/>
                </a:lnTo>
                <a:lnTo>
                  <a:pt x="0" y="26416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070479" y="2399314"/>
            <a:ext cx="656127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median value of the price list.</a:t>
            </a:r>
          </a:p>
        </p:txBody>
      </p:sp>
      <p:sp>
        <p:nvSpPr>
          <p:cNvPr id="12" name="Freeform 12"/>
          <p:cNvSpPr/>
          <p:nvPr/>
        </p:nvSpPr>
        <p:spPr>
          <a:xfrm>
            <a:off x="4940551" y="4095212"/>
            <a:ext cx="11301259" cy="3362125"/>
          </a:xfrm>
          <a:custGeom>
            <a:avLst/>
            <a:gdLst/>
            <a:ahLst/>
            <a:cxnLst/>
            <a:rect l="l" t="t" r="r" b="b"/>
            <a:pathLst>
              <a:path w="11301259" h="3362125">
                <a:moveTo>
                  <a:pt x="0" y="0"/>
                </a:moveTo>
                <a:lnTo>
                  <a:pt x="11301259" y="0"/>
                </a:lnTo>
                <a:lnTo>
                  <a:pt x="11301259" y="3362125"/>
                </a:lnTo>
                <a:lnTo>
                  <a:pt x="0" y="33621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54640"/>
            <a:ext cx="11301259" cy="1977720"/>
          </a:xfrm>
          <a:custGeom>
            <a:avLst/>
            <a:gdLst/>
            <a:ahLst/>
            <a:cxnLst/>
            <a:rect l="l" t="t" r="r" b="b"/>
            <a:pathLst>
              <a:path w="11301259" h="1977720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31224" y="2438951"/>
            <a:ext cx="9908381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 all products that have never been ordered.(use Exists)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54640"/>
            <a:ext cx="11301259" cy="1977720"/>
          </a:xfrm>
          <a:custGeom>
            <a:avLst/>
            <a:gdLst/>
            <a:ahLst/>
            <a:cxnLst/>
            <a:rect l="l" t="t" r="r" b="b"/>
            <a:pathLst>
              <a:path w="11301259" h="1977720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40551" y="4154640"/>
            <a:ext cx="11301259" cy="4322732"/>
          </a:xfrm>
          <a:custGeom>
            <a:avLst/>
            <a:gdLst/>
            <a:ahLst/>
            <a:cxnLst/>
            <a:rect l="l" t="t" r="r" b="b"/>
            <a:pathLst>
              <a:path w="11301259" h="4322732">
                <a:moveTo>
                  <a:pt x="0" y="0"/>
                </a:moveTo>
                <a:lnTo>
                  <a:pt x="11301259" y="0"/>
                </a:lnTo>
                <a:lnTo>
                  <a:pt x="11301259" y="4322731"/>
                </a:lnTo>
                <a:lnTo>
                  <a:pt x="0" y="43227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14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688944" y="4669695"/>
            <a:ext cx="8796150" cy="5816454"/>
          </a:xfrm>
          <a:custGeom>
            <a:avLst/>
            <a:gdLst/>
            <a:ahLst/>
            <a:cxnLst/>
            <a:rect l="l" t="t" r="r" b="b"/>
            <a:pathLst>
              <a:path w="8796150" h="5816454">
                <a:moveTo>
                  <a:pt x="0" y="0"/>
                </a:moveTo>
                <a:lnTo>
                  <a:pt x="8796150" y="0"/>
                </a:lnTo>
                <a:lnTo>
                  <a:pt x="8796150" y="5816454"/>
                </a:lnTo>
                <a:lnTo>
                  <a:pt x="0" y="58164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293431" y="2274581"/>
            <a:ext cx="14647465" cy="1019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List the names of staff members who have made more sales than the average number </a:t>
            </a:r>
          </a:p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of sales by all staff members.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54640"/>
            <a:ext cx="11301259" cy="1977720"/>
          </a:xfrm>
          <a:custGeom>
            <a:avLst/>
            <a:gdLst/>
            <a:ahLst/>
            <a:cxnLst/>
            <a:rect l="l" t="t" r="r" b="b"/>
            <a:pathLst>
              <a:path w="11301259" h="1977720">
                <a:moveTo>
                  <a:pt x="0" y="0"/>
                </a:moveTo>
                <a:lnTo>
                  <a:pt x="11301259" y="0"/>
                </a:lnTo>
                <a:lnTo>
                  <a:pt x="11301259" y="1977720"/>
                </a:lnTo>
                <a:lnTo>
                  <a:pt x="0" y="19777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4940551" y="4154640"/>
            <a:ext cx="11301259" cy="5240959"/>
          </a:xfrm>
          <a:custGeom>
            <a:avLst/>
            <a:gdLst/>
            <a:ahLst/>
            <a:cxnLst/>
            <a:rect l="l" t="t" r="r" b="b"/>
            <a:pathLst>
              <a:path w="11301259" h="5240959">
                <a:moveTo>
                  <a:pt x="0" y="0"/>
                </a:moveTo>
                <a:lnTo>
                  <a:pt x="11301259" y="0"/>
                </a:lnTo>
                <a:lnTo>
                  <a:pt x="11301259" y="5240959"/>
                </a:lnTo>
                <a:lnTo>
                  <a:pt x="0" y="52409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6190" y="2429028"/>
            <a:ext cx="15061803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Identify the customers who have ordered all types of products (i.e., from every category)</a:t>
            </a:r>
          </a:p>
        </p:txBody>
      </p:sp>
      <p:sp>
        <p:nvSpPr>
          <p:cNvPr id="13" name="Freeform 13"/>
          <p:cNvSpPr/>
          <p:nvPr/>
        </p:nvSpPr>
        <p:spPr>
          <a:xfrm>
            <a:off x="13264135" y="7723451"/>
            <a:ext cx="2977675" cy="1672148"/>
          </a:xfrm>
          <a:custGeom>
            <a:avLst/>
            <a:gdLst/>
            <a:ahLst/>
            <a:cxnLst/>
            <a:rect l="l" t="t" r="r" b="b"/>
            <a:pathLst>
              <a:path w="2977675" h="1672148">
                <a:moveTo>
                  <a:pt x="0" y="0"/>
                </a:moveTo>
                <a:lnTo>
                  <a:pt x="2977675" y="0"/>
                </a:lnTo>
                <a:lnTo>
                  <a:pt x="2977675" y="1672148"/>
                </a:lnTo>
                <a:lnTo>
                  <a:pt x="0" y="16721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4" name="AutoShape 14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3" name="AutoShape 3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5" name="Group 5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9" name="AutoShape 9"/>
          <p:cNvSpPr/>
          <p:nvPr/>
        </p:nvSpPr>
        <p:spPr>
          <a:xfrm>
            <a:off x="7344289" y="1461322"/>
            <a:ext cx="3599423" cy="11272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Freeform 10"/>
          <p:cNvSpPr/>
          <p:nvPr/>
        </p:nvSpPr>
        <p:spPr>
          <a:xfrm>
            <a:off x="12973685" y="2890743"/>
            <a:ext cx="5314315" cy="5314315"/>
          </a:xfrm>
          <a:custGeom>
            <a:avLst/>
            <a:gdLst/>
            <a:ahLst/>
            <a:cxnLst/>
            <a:rect l="l" t="t" r="r" b="b"/>
            <a:pathLst>
              <a:path w="5314315" h="5314315">
                <a:moveTo>
                  <a:pt x="0" y="0"/>
                </a:moveTo>
                <a:lnTo>
                  <a:pt x="5314315" y="0"/>
                </a:lnTo>
                <a:lnTo>
                  <a:pt x="5314315" y="5314315"/>
                </a:lnTo>
                <a:lnTo>
                  <a:pt x="0" y="53143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242915" y="2824068"/>
            <a:ext cx="11210235" cy="5387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Faced: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Working with large datasets.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Complex queries for specific insights </a:t>
            </a: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        (e.g., cumulative sums, median calculations).</a:t>
            </a:r>
          </a:p>
          <a:p>
            <a:pPr algn="just">
              <a:lnSpc>
                <a:spcPts val="4759"/>
              </a:lnSpc>
            </a:pPr>
            <a:endParaRPr lang="en-US" sz="29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Learnings: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Enhanced SQL proficiency.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Better understanding of data analysis for business decision-making.</a:t>
            </a:r>
          </a:p>
          <a:p>
            <a:pPr algn="ctr">
              <a:lnSpc>
                <a:spcPts val="4060"/>
              </a:lnSpc>
            </a:pPr>
            <a:endParaRPr lang="en-US" sz="29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16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00287" y="458305"/>
            <a:ext cx="6287426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Challenges &amp; Learnings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3" name="AutoShape 3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5" name="Group 5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8" name="AutoShape 8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9" name="AutoShape 9"/>
          <p:cNvSpPr/>
          <p:nvPr/>
        </p:nvSpPr>
        <p:spPr>
          <a:xfrm>
            <a:off x="7344289" y="1461322"/>
            <a:ext cx="3599423" cy="11272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0" name="Freeform 10"/>
          <p:cNvSpPr/>
          <p:nvPr/>
        </p:nvSpPr>
        <p:spPr>
          <a:xfrm>
            <a:off x="12387987" y="3623942"/>
            <a:ext cx="5900013" cy="3779401"/>
          </a:xfrm>
          <a:custGeom>
            <a:avLst/>
            <a:gdLst/>
            <a:ahLst/>
            <a:cxnLst/>
            <a:rect l="l" t="t" r="r" b="b"/>
            <a:pathLst>
              <a:path w="5900013" h="3779401">
                <a:moveTo>
                  <a:pt x="0" y="0"/>
                </a:moveTo>
                <a:lnTo>
                  <a:pt x="5900013" y="0"/>
                </a:lnTo>
                <a:lnTo>
                  <a:pt x="5900013" y="3779401"/>
                </a:lnTo>
                <a:lnTo>
                  <a:pt x="0" y="377940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17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69260" y="461543"/>
            <a:ext cx="7950928" cy="15695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</a:pPr>
            <a:r>
              <a:rPr lang="en-US" sz="45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Conclusion &amp; Future Scope</a:t>
            </a:r>
          </a:p>
          <a:p>
            <a:pPr algn="ctr">
              <a:lnSpc>
                <a:spcPts val="6439"/>
              </a:lnSpc>
              <a:spcBef>
                <a:spcPct val="0"/>
              </a:spcBef>
            </a:pPr>
            <a:endParaRPr lang="en-US" sz="4599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89616" y="2610856"/>
            <a:ext cx="10653445" cy="4952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Summary:</a:t>
            </a:r>
          </a:p>
          <a:p>
            <a:pPr marL="1252221" lvl="2" indent="-417407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Insights generated using SQL are critical for informed business decisions.</a:t>
            </a:r>
          </a:p>
          <a:p>
            <a:pPr algn="just">
              <a:lnSpc>
                <a:spcPts val="4759"/>
              </a:lnSpc>
            </a:pPr>
            <a:endParaRPr lang="en-US" sz="29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Future Scope: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Use advanced analytics (e.g., machine learning) for predictive insights.</a:t>
            </a:r>
          </a:p>
          <a:p>
            <a:pPr marL="1252224" lvl="2" indent="-417408" algn="just">
              <a:lnSpc>
                <a:spcPts val="4060"/>
              </a:lnSpc>
              <a:buFont typeface="Arial"/>
              <a:buChar char="⚬"/>
            </a:pPr>
            <a:r>
              <a:rPr lang="en-US" sz="29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Implement dashboards for real-time analysis.</a:t>
            </a:r>
          </a:p>
          <a:p>
            <a:pPr algn="ctr">
              <a:lnSpc>
                <a:spcPts val="4759"/>
              </a:lnSpc>
            </a:pPr>
            <a:endParaRPr lang="en-US" sz="29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59335" y="0"/>
            <a:ext cx="18028665" cy="10870149"/>
          </a:xfrm>
          <a:custGeom>
            <a:avLst/>
            <a:gdLst/>
            <a:ahLst/>
            <a:cxnLst/>
            <a:rect l="l" t="t" r="r" b="b"/>
            <a:pathLst>
              <a:path w="18028665" h="10870149">
                <a:moveTo>
                  <a:pt x="0" y="0"/>
                </a:moveTo>
                <a:lnTo>
                  <a:pt x="18028665" y="0"/>
                </a:lnTo>
                <a:lnTo>
                  <a:pt x="18028665" y="10870149"/>
                </a:lnTo>
                <a:lnTo>
                  <a:pt x="0" y="108701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7000"/>
            </a:blip>
            <a:stretch>
              <a:fillRect l="-32" t="-12299" r="-3743" b="-2516"/>
            </a:stretch>
          </a:blipFill>
        </p:spPr>
      </p:sp>
      <p:sp>
        <p:nvSpPr>
          <p:cNvPr id="3" name="AutoShape 3"/>
          <p:cNvSpPr/>
          <p:nvPr/>
        </p:nvSpPr>
        <p:spPr>
          <a:xfrm rot="5400000">
            <a:off x="-7491484" y="738116"/>
            <a:ext cx="16011667" cy="1028700"/>
          </a:xfrm>
          <a:prstGeom prst="rect">
            <a:avLst/>
          </a:prstGeom>
          <a:solidFill>
            <a:srgbClr val="062539"/>
          </a:solidFill>
        </p:spPr>
      </p:sp>
      <p:sp>
        <p:nvSpPr>
          <p:cNvPr id="4" name="Freeform 4"/>
          <p:cNvSpPr/>
          <p:nvPr/>
        </p:nvSpPr>
        <p:spPr>
          <a:xfrm rot="-5400000">
            <a:off x="-1524934" y="2028347"/>
            <a:ext cx="4078567" cy="743166"/>
          </a:xfrm>
          <a:custGeom>
            <a:avLst/>
            <a:gdLst/>
            <a:ahLst/>
            <a:cxnLst/>
            <a:rect l="l" t="t" r="r" b="b"/>
            <a:pathLst>
              <a:path w="4078567" h="743166">
                <a:moveTo>
                  <a:pt x="0" y="0"/>
                </a:moveTo>
                <a:lnTo>
                  <a:pt x="4078568" y="0"/>
                </a:lnTo>
                <a:lnTo>
                  <a:pt x="4078568" y="743166"/>
                </a:lnTo>
                <a:lnTo>
                  <a:pt x="0" y="743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153563" y="9258300"/>
            <a:ext cx="1182263" cy="1299350"/>
            <a:chOff x="0" y="0"/>
            <a:chExt cx="1576351" cy="1732467"/>
          </a:xfrm>
        </p:grpSpPr>
        <p:sp>
          <p:nvSpPr>
            <p:cNvPr id="6" name="AutoShape 6"/>
            <p:cNvSpPr/>
            <p:nvPr/>
          </p:nvSpPr>
          <p:spPr>
            <a:xfrm>
              <a:off x="0" y="0"/>
              <a:ext cx="1576351" cy="1732467"/>
            </a:xfrm>
            <a:prstGeom prst="rect">
              <a:avLst/>
            </a:prstGeom>
            <a:solidFill>
              <a:srgbClr val="EF3825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557074" y="389917"/>
              <a:ext cx="666955" cy="666955"/>
            </a:xfrm>
            <a:custGeom>
              <a:avLst/>
              <a:gdLst/>
              <a:ahLst/>
              <a:cxnLst/>
              <a:rect l="l" t="t" r="r" b="b"/>
              <a:pathLst>
                <a:path w="666955" h="666955">
                  <a:moveTo>
                    <a:pt x="0" y="0"/>
                  </a:moveTo>
                  <a:lnTo>
                    <a:pt x="666955" y="0"/>
                  </a:lnTo>
                  <a:lnTo>
                    <a:pt x="666955" y="666955"/>
                  </a:lnTo>
                  <a:lnTo>
                    <a:pt x="0" y="66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62539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18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-153563" y="9258300"/>
            <a:ext cx="1182263" cy="1299350"/>
            <a:chOff x="0" y="0"/>
            <a:chExt cx="1576351" cy="1732467"/>
          </a:xfrm>
        </p:grpSpPr>
        <p:sp>
          <p:nvSpPr>
            <p:cNvPr id="10" name="AutoShape 10"/>
            <p:cNvSpPr/>
            <p:nvPr/>
          </p:nvSpPr>
          <p:spPr>
            <a:xfrm>
              <a:off x="0" y="0"/>
              <a:ext cx="1576351" cy="1732467"/>
            </a:xfrm>
            <a:prstGeom prst="rect">
              <a:avLst/>
            </a:prstGeom>
            <a:solidFill>
              <a:srgbClr val="FFFFFF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630466" y="365451"/>
              <a:ext cx="666955" cy="666955"/>
            </a:xfrm>
            <a:custGeom>
              <a:avLst/>
              <a:gdLst/>
              <a:ahLst/>
              <a:cxnLst/>
              <a:rect l="l" t="t" r="r" b="b"/>
              <a:pathLst>
                <a:path w="666955" h="666955">
                  <a:moveTo>
                    <a:pt x="0" y="0"/>
                  </a:moveTo>
                  <a:lnTo>
                    <a:pt x="666955" y="0"/>
                  </a:lnTo>
                  <a:lnTo>
                    <a:pt x="666955" y="666955"/>
                  </a:lnTo>
                  <a:lnTo>
                    <a:pt x="0" y="666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910157" y="1707780"/>
            <a:ext cx="8013568" cy="692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>
                <a:solidFill>
                  <a:srgbClr val="06253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I appreciate your time and interest in this project. </a:t>
            </a:r>
          </a:p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b="1">
                <a:solidFill>
                  <a:srgbClr val="062539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Please feel free to reach out for any questions or further discussions.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487259" y="3191721"/>
            <a:ext cx="10761765" cy="1951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79"/>
              </a:lnSpc>
              <a:spcBef>
                <a:spcPct val="0"/>
              </a:spcBef>
            </a:pPr>
            <a:r>
              <a:rPr lang="en-US" sz="11199" b="1">
                <a:solidFill>
                  <a:srgbClr val="062539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Thank YOU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1442339" y="5220094"/>
            <a:ext cx="2474602" cy="214980"/>
          </a:xfrm>
          <a:prstGeom prst="rect">
            <a:avLst/>
          </a:prstGeom>
          <a:solidFill>
            <a:srgbClr val="062539"/>
          </a:solidFill>
        </p:spPr>
      </p:sp>
      <p:grpSp>
        <p:nvGrpSpPr>
          <p:cNvPr id="15" name="Group 15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17" name="TextBox 17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7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44289" y="1461322"/>
            <a:ext cx="3599423" cy="11272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3" name="Freeform 3"/>
          <p:cNvSpPr/>
          <p:nvPr/>
        </p:nvSpPr>
        <p:spPr>
          <a:xfrm>
            <a:off x="313489" y="3361334"/>
            <a:ext cx="8738362" cy="4301413"/>
          </a:xfrm>
          <a:custGeom>
            <a:avLst/>
            <a:gdLst/>
            <a:ahLst/>
            <a:cxnLst/>
            <a:rect l="l" t="t" r="r" b="b"/>
            <a:pathLst>
              <a:path w="8738362" h="4301413">
                <a:moveTo>
                  <a:pt x="0" y="0"/>
                </a:moveTo>
                <a:lnTo>
                  <a:pt x="8738362" y="0"/>
                </a:lnTo>
                <a:lnTo>
                  <a:pt x="8738362" y="4301413"/>
                </a:lnTo>
                <a:lnTo>
                  <a:pt x="0" y="43014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864" t="-50044" r="-33864" b="-7152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88145" y="445318"/>
            <a:ext cx="5311709" cy="7488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About Company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740572" y="2744471"/>
            <a:ext cx="7640437" cy="59994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Founded in 1994 and headquartered in Riverside, California, Jenson USA is a premier retailer in the cycling industry. Offering over 30,000 products, including bikes, parts, and accessories, the company caters to cycling enthusiasts worldwide through its online store and retail locations.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Jenson USA is committed to customer satisfaction, sustainability, and teamwork, earning recognition in the Internet Retailer Top 500 and as a Top Workplace in the Inland Empire. With a passion for cycling and over 25 years of industry leadership, Jenson USA continues to set the standard for innovation and service in the cycling community.</a:t>
            </a:r>
          </a:p>
          <a:p>
            <a:pPr algn="ctr">
              <a:lnSpc>
                <a:spcPts val="3220"/>
              </a:lnSpc>
            </a:pPr>
            <a:endParaRPr lang="en-US" sz="230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10" name="AutoShape 10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11" name="AutoShape 11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12" name="AutoShape 12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13" name="AutoShape 13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3" name="AutoShape 3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TextBox 5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3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3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10" name="AutoShape 10"/>
          <p:cNvSpPr/>
          <p:nvPr/>
        </p:nvSpPr>
        <p:spPr>
          <a:xfrm>
            <a:off x="7344289" y="1461322"/>
            <a:ext cx="3599423" cy="112724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1" name="TextBox 11"/>
          <p:cNvSpPr txBox="1"/>
          <p:nvPr/>
        </p:nvSpPr>
        <p:spPr>
          <a:xfrm>
            <a:off x="7915870" y="458305"/>
            <a:ext cx="2456259" cy="7880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39"/>
              </a:lnSpc>
              <a:spcBef>
                <a:spcPct val="0"/>
              </a:spcBef>
            </a:pPr>
            <a:r>
              <a:rPr lang="en-US" sz="45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Objective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46190" y="3088246"/>
            <a:ext cx="13961798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Use SQL queries to analyze customer, staff, inventory, and store data.</a:t>
            </a:r>
          </a:p>
          <a:p>
            <a:pPr algn="just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    Key Insights: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Customer spending behavior.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Staff performance.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Inventory and product trends.</a:t>
            </a:r>
          </a:p>
          <a:p>
            <a:pPr marL="1468119" lvl="2" indent="-489373" algn="just">
              <a:lnSpc>
                <a:spcPts val="4759"/>
              </a:lnSpc>
              <a:buFont typeface="Arial"/>
              <a:buChar char="⚬"/>
            </a:pPr>
            <a:r>
              <a:rPr lang="en-US" sz="33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Store-level operational metrics.</a:t>
            </a:r>
          </a:p>
          <a:p>
            <a:pPr algn="ctr">
              <a:lnSpc>
                <a:spcPts val="4759"/>
              </a:lnSpc>
            </a:pPr>
            <a:endParaRPr lang="en-US" sz="3399" dirty="0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648053" y="8081233"/>
            <a:ext cx="363497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Dataset Link :</a:t>
            </a:r>
            <a:r>
              <a:rPr lang="en-US" sz="2499" dirty="0">
                <a:solidFill>
                  <a:srgbClr val="EF382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  <a:r>
              <a:rPr lang="en-US" sz="2499" i="1" u="sng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 Italics"/>
                <a:ea typeface="Playfair Display Italics"/>
                <a:cs typeface="Playfair Display Italics"/>
                <a:sym typeface="Playfair Display Italics"/>
                <a:hlinkClick r:id="rId4" tooltip="https://drive.google.com/drive/folders/1feFkClnYME7Be3kjmz-TD2PV1uVkXNA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here!</a:t>
            </a:r>
            <a:r>
              <a:rPr lang="en-US" sz="2499" dirty="0">
                <a:solidFill>
                  <a:schemeClr val="tx2">
                    <a:lumMod val="40000"/>
                    <a:lumOff val="60000"/>
                  </a:schemeClr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0144"/>
            <a:ext cx="11301259" cy="3390378"/>
          </a:xfrm>
          <a:custGeom>
            <a:avLst/>
            <a:gdLst/>
            <a:ahLst/>
            <a:cxnLst/>
            <a:rect l="l" t="t" r="r" b="b"/>
            <a:pathLst>
              <a:path w="11301259" h="3390378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2463418"/>
            <a:ext cx="13619692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total number of products sold by each store along with the store name.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13264135" y="5888374"/>
            <a:ext cx="2977675" cy="1672148"/>
          </a:xfrm>
          <a:custGeom>
            <a:avLst/>
            <a:gdLst/>
            <a:ahLst/>
            <a:cxnLst/>
            <a:rect l="l" t="t" r="r" b="b"/>
            <a:pathLst>
              <a:path w="2977675" h="1672148">
                <a:moveTo>
                  <a:pt x="0" y="0"/>
                </a:moveTo>
                <a:lnTo>
                  <a:pt x="2977675" y="0"/>
                </a:lnTo>
                <a:lnTo>
                  <a:pt x="2977675" y="1672148"/>
                </a:lnTo>
                <a:lnTo>
                  <a:pt x="0" y="167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AutoShape 13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0144"/>
            <a:ext cx="11301259" cy="3390378"/>
          </a:xfrm>
          <a:custGeom>
            <a:avLst/>
            <a:gdLst/>
            <a:ahLst/>
            <a:cxnLst/>
            <a:rect l="l" t="t" r="r" b="b"/>
            <a:pathLst>
              <a:path w="11301259" h="3390378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64135" y="5888374"/>
            <a:ext cx="2977675" cy="1672148"/>
          </a:xfrm>
          <a:custGeom>
            <a:avLst/>
            <a:gdLst/>
            <a:ahLst/>
            <a:cxnLst/>
            <a:rect l="l" t="t" r="r" b="b"/>
            <a:pathLst>
              <a:path w="2977675" h="1672148">
                <a:moveTo>
                  <a:pt x="0" y="0"/>
                </a:moveTo>
                <a:lnTo>
                  <a:pt x="2977675" y="0"/>
                </a:lnTo>
                <a:lnTo>
                  <a:pt x="2977675" y="1672148"/>
                </a:lnTo>
                <a:lnTo>
                  <a:pt x="0" y="167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40551" y="4162976"/>
            <a:ext cx="11301259" cy="3489264"/>
          </a:xfrm>
          <a:custGeom>
            <a:avLst/>
            <a:gdLst/>
            <a:ahLst/>
            <a:cxnLst/>
            <a:rect l="l" t="t" r="r" b="b"/>
            <a:pathLst>
              <a:path w="11301259" h="3489264">
                <a:moveTo>
                  <a:pt x="0" y="0"/>
                </a:moveTo>
                <a:lnTo>
                  <a:pt x="11301259" y="0"/>
                </a:lnTo>
                <a:lnTo>
                  <a:pt x="11301259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14" name="TextBox 14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365250" y="2463418"/>
            <a:ext cx="12946592" cy="895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Calculate the cumulative sum of quantities sold for each product over time..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0144"/>
            <a:ext cx="11301259" cy="3390378"/>
          </a:xfrm>
          <a:custGeom>
            <a:avLst/>
            <a:gdLst/>
            <a:ahLst/>
            <a:cxnLst/>
            <a:rect l="l" t="t" r="r" b="b"/>
            <a:pathLst>
              <a:path w="11301259" h="3390378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64135" y="5888374"/>
            <a:ext cx="2977675" cy="1672148"/>
          </a:xfrm>
          <a:custGeom>
            <a:avLst/>
            <a:gdLst/>
            <a:ahLst/>
            <a:cxnLst/>
            <a:rect l="l" t="t" r="r" b="b"/>
            <a:pathLst>
              <a:path w="2977675" h="1672148">
                <a:moveTo>
                  <a:pt x="0" y="0"/>
                </a:moveTo>
                <a:lnTo>
                  <a:pt x="2977675" y="0"/>
                </a:lnTo>
                <a:lnTo>
                  <a:pt x="2977675" y="1672148"/>
                </a:lnTo>
                <a:lnTo>
                  <a:pt x="0" y="167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40551" y="4162976"/>
            <a:ext cx="11301259" cy="3489264"/>
          </a:xfrm>
          <a:custGeom>
            <a:avLst/>
            <a:gdLst/>
            <a:ahLst/>
            <a:cxnLst/>
            <a:rect l="l" t="t" r="r" b="b"/>
            <a:pathLst>
              <a:path w="11301259" h="3489264">
                <a:moveTo>
                  <a:pt x="0" y="0"/>
                </a:moveTo>
                <a:lnTo>
                  <a:pt x="11301259" y="0"/>
                </a:lnTo>
                <a:lnTo>
                  <a:pt x="11301259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40551" y="4162976"/>
            <a:ext cx="11301259" cy="3715289"/>
          </a:xfrm>
          <a:custGeom>
            <a:avLst/>
            <a:gdLst/>
            <a:ahLst/>
            <a:cxnLst/>
            <a:rect l="l" t="t" r="r" b="b"/>
            <a:pathLst>
              <a:path w="11301259" h="3715289">
                <a:moveTo>
                  <a:pt x="0" y="0"/>
                </a:moveTo>
                <a:lnTo>
                  <a:pt x="11301259" y="0"/>
                </a:lnTo>
                <a:lnTo>
                  <a:pt x="11301259" y="3715289"/>
                </a:lnTo>
                <a:lnTo>
                  <a:pt x="0" y="37152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6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3246" y="2463418"/>
            <a:ext cx="13690600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product with the highest total sales (quantity * price) for each category.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0144"/>
            <a:ext cx="11301259" cy="3390378"/>
          </a:xfrm>
          <a:custGeom>
            <a:avLst/>
            <a:gdLst/>
            <a:ahLst/>
            <a:cxnLst/>
            <a:rect l="l" t="t" r="r" b="b"/>
            <a:pathLst>
              <a:path w="11301259" h="3390378">
                <a:moveTo>
                  <a:pt x="0" y="0"/>
                </a:moveTo>
                <a:lnTo>
                  <a:pt x="11301259" y="0"/>
                </a:lnTo>
                <a:lnTo>
                  <a:pt x="11301259" y="3390378"/>
                </a:lnTo>
                <a:lnTo>
                  <a:pt x="0" y="33903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264135" y="5888374"/>
            <a:ext cx="2977675" cy="1672148"/>
          </a:xfrm>
          <a:custGeom>
            <a:avLst/>
            <a:gdLst/>
            <a:ahLst/>
            <a:cxnLst/>
            <a:rect l="l" t="t" r="r" b="b"/>
            <a:pathLst>
              <a:path w="2977675" h="1672148">
                <a:moveTo>
                  <a:pt x="0" y="0"/>
                </a:moveTo>
                <a:lnTo>
                  <a:pt x="2977675" y="0"/>
                </a:lnTo>
                <a:lnTo>
                  <a:pt x="2977675" y="1672148"/>
                </a:lnTo>
                <a:lnTo>
                  <a:pt x="0" y="16721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4940551" y="4162976"/>
            <a:ext cx="11301259" cy="3489264"/>
          </a:xfrm>
          <a:custGeom>
            <a:avLst/>
            <a:gdLst/>
            <a:ahLst/>
            <a:cxnLst/>
            <a:rect l="l" t="t" r="r" b="b"/>
            <a:pathLst>
              <a:path w="11301259" h="3489264">
                <a:moveTo>
                  <a:pt x="0" y="0"/>
                </a:moveTo>
                <a:lnTo>
                  <a:pt x="11301259" y="0"/>
                </a:lnTo>
                <a:lnTo>
                  <a:pt x="11301259" y="3489264"/>
                </a:lnTo>
                <a:lnTo>
                  <a:pt x="0" y="348926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4940551" y="4162976"/>
            <a:ext cx="11301259" cy="4054327"/>
          </a:xfrm>
          <a:custGeom>
            <a:avLst/>
            <a:gdLst/>
            <a:ahLst/>
            <a:cxnLst/>
            <a:rect l="l" t="t" r="r" b="b"/>
            <a:pathLst>
              <a:path w="11301259" h="4054327">
                <a:moveTo>
                  <a:pt x="0" y="0"/>
                </a:moveTo>
                <a:lnTo>
                  <a:pt x="11301259" y="0"/>
                </a:lnTo>
                <a:lnTo>
                  <a:pt x="11301259" y="4054327"/>
                </a:lnTo>
                <a:lnTo>
                  <a:pt x="0" y="40543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82037" y="2438951"/>
            <a:ext cx="9606756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customer who spent the most money on orders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62976"/>
            <a:ext cx="11301259" cy="2924201"/>
          </a:xfrm>
          <a:custGeom>
            <a:avLst/>
            <a:gdLst/>
            <a:ahLst/>
            <a:cxnLst/>
            <a:rect l="l" t="t" r="r" b="b"/>
            <a:pathLst>
              <a:path w="11301259" h="2924201">
                <a:moveTo>
                  <a:pt x="0" y="0"/>
                </a:moveTo>
                <a:lnTo>
                  <a:pt x="11301259" y="0"/>
                </a:lnTo>
                <a:lnTo>
                  <a:pt x="11301259" y="2924201"/>
                </a:lnTo>
                <a:lnTo>
                  <a:pt x="0" y="29242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25879" y="2438951"/>
            <a:ext cx="971907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highest-priced product for each category name.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25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97344" cy="1246342"/>
          </a:xfrm>
          <a:custGeom>
            <a:avLst/>
            <a:gdLst/>
            <a:ahLst/>
            <a:cxnLst/>
            <a:rect l="l" t="t" r="r" b="b"/>
            <a:pathLst>
              <a:path w="18497344" h="1246342">
                <a:moveTo>
                  <a:pt x="0" y="0"/>
                </a:moveTo>
                <a:lnTo>
                  <a:pt x="18497344" y="0"/>
                </a:lnTo>
                <a:lnTo>
                  <a:pt x="18497344" y="1246342"/>
                </a:lnTo>
                <a:lnTo>
                  <a:pt x="0" y="1246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1373" b="-55318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6241810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4" name="AutoShape 4"/>
          <p:cNvSpPr/>
          <p:nvPr/>
        </p:nvSpPr>
        <p:spPr>
          <a:xfrm>
            <a:off x="-1419212" y="1246342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sp>
        <p:nvSpPr>
          <p:cNvPr id="5" name="AutoShape 5"/>
          <p:cNvSpPr/>
          <p:nvPr/>
        </p:nvSpPr>
        <p:spPr>
          <a:xfrm>
            <a:off x="-1419212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  <p:grpSp>
        <p:nvGrpSpPr>
          <p:cNvPr id="6" name="Group 6"/>
          <p:cNvGrpSpPr/>
          <p:nvPr/>
        </p:nvGrpSpPr>
        <p:grpSpPr>
          <a:xfrm>
            <a:off x="1389616" y="9450035"/>
            <a:ext cx="2984842" cy="457940"/>
            <a:chOff x="0" y="0"/>
            <a:chExt cx="3979790" cy="6105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10587" cy="610587"/>
            </a:xfrm>
            <a:custGeom>
              <a:avLst/>
              <a:gdLst/>
              <a:ahLst/>
              <a:cxnLst/>
              <a:rect l="l" t="t" r="r" b="b"/>
              <a:pathLst>
                <a:path w="610587" h="610587">
                  <a:moveTo>
                    <a:pt x="0" y="0"/>
                  </a:moveTo>
                  <a:lnTo>
                    <a:pt x="610587" y="0"/>
                  </a:lnTo>
                  <a:lnTo>
                    <a:pt x="610587" y="610587"/>
                  </a:lnTo>
                  <a:lnTo>
                    <a:pt x="0" y="610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8" name="TextBox 8"/>
            <p:cNvSpPr txBox="1"/>
            <p:nvPr/>
          </p:nvSpPr>
          <p:spPr>
            <a:xfrm>
              <a:off x="771982" y="2245"/>
              <a:ext cx="3207808" cy="558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557"/>
                </a:lnSpc>
                <a:spcBef>
                  <a:spcPct val="0"/>
                </a:spcBef>
              </a:pPr>
              <a:r>
                <a:rPr lang="en-US" sz="2540" u="sng" dirty="0">
                  <a:solidFill>
                    <a:schemeClr val="bg1"/>
                  </a:solidFill>
                  <a:latin typeface="Playfair Display"/>
                  <a:ea typeface="Playfair Display"/>
                  <a:cs typeface="Playfair Display"/>
                  <a:sym typeface="Playfair Display"/>
                  <a:hlinkClick r:id="rId4" tooltip="https://www.linkedin.com/in/mandeep0110/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Mandeep Kumar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4940551" y="4172501"/>
            <a:ext cx="11301259" cy="2556910"/>
          </a:xfrm>
          <a:custGeom>
            <a:avLst/>
            <a:gdLst/>
            <a:ahLst/>
            <a:cxnLst/>
            <a:rect l="l" t="t" r="r" b="b"/>
            <a:pathLst>
              <a:path w="11301259" h="2556910">
                <a:moveTo>
                  <a:pt x="0" y="0"/>
                </a:moveTo>
                <a:lnTo>
                  <a:pt x="11301259" y="0"/>
                </a:lnTo>
                <a:lnTo>
                  <a:pt x="11301259" y="2556910"/>
                </a:lnTo>
                <a:lnTo>
                  <a:pt x="0" y="25569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7259300" y="9220200"/>
            <a:ext cx="152400" cy="190500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96608" y="2438951"/>
            <a:ext cx="11377612" cy="495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Find the total number of orders placed by each customer per store</a:t>
            </a:r>
          </a:p>
        </p:txBody>
      </p:sp>
      <p:sp>
        <p:nvSpPr>
          <p:cNvPr id="12" name="AutoShape 12"/>
          <p:cNvSpPr/>
          <p:nvPr/>
        </p:nvSpPr>
        <p:spPr>
          <a:xfrm>
            <a:off x="16241810" y="10072020"/>
            <a:ext cx="3465402" cy="214980"/>
          </a:xfrm>
          <a:prstGeom prst="rect">
            <a:avLst/>
          </a:prstGeom>
          <a:solidFill>
            <a:srgbClr val="EF3825"/>
          </a:solid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495</Words>
  <Application>Microsoft Office PowerPoint</Application>
  <PresentationFormat>Custom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Playfair Display Italics</vt:lpstr>
      <vt:lpstr>Playfair Display Bold</vt:lpstr>
      <vt:lpstr>Bebas Neue Bold</vt:lpstr>
      <vt:lpstr>Playfair Display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elements</dc:title>
  <dc:creator>Mandeep Choudhary</dc:creator>
  <cp:lastModifiedBy>Mandeep Choudhary</cp:lastModifiedBy>
  <cp:revision>3</cp:revision>
  <dcterms:created xsi:type="dcterms:W3CDTF">2006-08-16T00:00:00Z</dcterms:created>
  <dcterms:modified xsi:type="dcterms:W3CDTF">2025-01-28T11:52:54Z</dcterms:modified>
  <dc:identifier>DAGdG8TxhA8</dc:identifier>
</cp:coreProperties>
</file>